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23"/>
  </p:notesMasterIdLst>
  <p:handoutMasterIdLst>
    <p:handoutMasterId r:id="rId24"/>
  </p:handoutMasterIdLst>
  <p:sldIdLst>
    <p:sldId id="270" r:id="rId2"/>
    <p:sldId id="275" r:id="rId3"/>
    <p:sldId id="268" r:id="rId4"/>
    <p:sldId id="391" r:id="rId5"/>
    <p:sldId id="392" r:id="rId6"/>
    <p:sldId id="384" r:id="rId7"/>
    <p:sldId id="393" r:id="rId8"/>
    <p:sldId id="394" r:id="rId9"/>
    <p:sldId id="395" r:id="rId10"/>
    <p:sldId id="396" r:id="rId11"/>
    <p:sldId id="397" r:id="rId12"/>
    <p:sldId id="398" r:id="rId13"/>
    <p:sldId id="399" r:id="rId14"/>
    <p:sldId id="400" r:id="rId15"/>
    <p:sldId id="401" r:id="rId16"/>
    <p:sldId id="402" r:id="rId17"/>
    <p:sldId id="403" r:id="rId18"/>
    <p:sldId id="404" r:id="rId19"/>
    <p:sldId id="290" r:id="rId20"/>
    <p:sldId id="352" r:id="rId21"/>
    <p:sldId id="285" r:id="rId22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68C0"/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488" autoAdjust="0"/>
  </p:normalViewPr>
  <p:slideViewPr>
    <p:cSldViewPr snapToGrid="0" snapToObjects="1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2020/6/25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2020/6/25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370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7362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4883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722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2072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5299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3423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3633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8846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36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2463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118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659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273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2958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1423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2020/6/25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328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2020/6/25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2020/6/25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2020/6/25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9446" y="491331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338" y="2552298"/>
            <a:ext cx="11066662" cy="1220477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20 | </a:t>
            </a:r>
            <a:r>
              <a:rPr lang="zh-CN" altLang="en-US" dirty="0"/>
              <a:t>内存管理（上）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/>
              <a:t>为客户保密，规划进程内存空间布局</a:t>
            </a:r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 lnSpcReduction="10000"/>
          </a:bodyPr>
          <a:lstStyle/>
          <a:p>
            <a:r>
              <a:rPr lang="zh-CN" altLang="en-US" dirty="0"/>
              <a:t>我们现在来问一下自己，上面的这些内存里面的数据，应该用虚拟地址访问呢？还是应该用物理地址访问呢？你可能会说，这很简单嘛。用户态的用虚拟地址访问，内核态的用物理地址访问。其实不是的。你有没有想过，内核里面的代码如果都使用物理地址，就相当于公司里的项目管理部门、文档管理部门都可以直接使用实际的地址访问会议室，这对于会议室管理部门来讲，简直是一个“灾难”。因为一旦到了内核，大家对于会议室的访问都脱离了会议室管理部门的控制。</a:t>
            </a:r>
            <a:endParaRPr lang="en-US" altLang="zh-CN" dirty="0"/>
          </a:p>
          <a:p>
            <a:r>
              <a:rPr lang="zh-CN" altLang="en-US" dirty="0"/>
              <a:t>所以，我们应该清楚一件事情，</a:t>
            </a:r>
            <a:r>
              <a:rPr lang="zh-CN" altLang="en-US" b="1" dirty="0">
                <a:solidFill>
                  <a:srgbClr val="8C68C0"/>
                </a:solidFill>
              </a:rPr>
              <a:t>真正能够使用会议室的物理地址的，只有会议室管理部门</a:t>
            </a:r>
            <a:r>
              <a:rPr lang="zh-CN" altLang="en-US" dirty="0"/>
              <a:t>，所有其他部门的行为涉及访问会议室的，都要统统使用虚拟地址，统统到会议室管理部门那里转换一道，才能进行统一的控制。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77311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我上面列举出来的，</a:t>
            </a:r>
            <a:r>
              <a:rPr lang="zh-CN" altLang="en-US" b="1" dirty="0">
                <a:solidFill>
                  <a:srgbClr val="8C68C0"/>
                </a:solidFill>
              </a:rPr>
              <a:t>对于内存的访问，用户态的进程使用虚拟地址</a:t>
            </a:r>
            <a:r>
              <a:rPr lang="zh-CN" altLang="en-US" dirty="0"/>
              <a:t>，这点毫无疑问，</a:t>
            </a:r>
            <a:r>
              <a:rPr lang="zh-CN" altLang="en-US" b="1" dirty="0">
                <a:solidFill>
                  <a:srgbClr val="8C68C0"/>
                </a:solidFill>
              </a:rPr>
              <a:t>内核态的也基本都是使用虚拟地址</a:t>
            </a:r>
            <a:r>
              <a:rPr lang="zh-CN" altLang="en-US" dirty="0"/>
              <a:t>，只有最后一项容易让人产生疑问。虚拟地址到物理地址的映射表，这个感觉起来是内存管理模块的一部分，这个是“实”是“虚”呢？这个问题先保留，我们暂不讨论，放到内存映射那一节见分晓。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既然都是虚拟地址，我们就先不管映射到物理地址以后是如何布局的，反正现在至少</a:t>
            </a:r>
            <a:r>
              <a:rPr lang="zh-CN" altLang="en-US" b="1" dirty="0">
                <a:solidFill>
                  <a:srgbClr val="8C68C0"/>
                </a:solidFill>
              </a:rPr>
              <a:t>从“虚”的角度</a:t>
            </a:r>
            <a:r>
              <a:rPr lang="zh-CN" altLang="en-US" dirty="0"/>
              <a:t>来看，</a:t>
            </a:r>
            <a:r>
              <a:rPr lang="zh-CN" altLang="en-US" b="1" dirty="0">
                <a:solidFill>
                  <a:srgbClr val="8C68C0"/>
                </a:solidFill>
              </a:rPr>
              <a:t>这一大片连续的内存空间都是我的了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40473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如果是 </a:t>
            </a:r>
            <a:r>
              <a:rPr lang="en-US" altLang="zh-CN" dirty="0"/>
              <a:t>32 </a:t>
            </a:r>
            <a:r>
              <a:rPr lang="zh-CN" altLang="en-US" dirty="0"/>
              <a:t>位，有 </a:t>
            </a:r>
            <a:r>
              <a:rPr lang="en-US" altLang="zh-CN" b="1" dirty="0">
                <a:solidFill>
                  <a:srgbClr val="8C68C0"/>
                </a:solidFill>
              </a:rPr>
              <a:t>2^32 = 4G </a:t>
            </a:r>
            <a:r>
              <a:rPr lang="zh-CN" altLang="en-US" dirty="0"/>
              <a:t>的内存空间都是我的，</a:t>
            </a:r>
            <a:r>
              <a:rPr lang="zh-CN" altLang="en-US" b="1" dirty="0">
                <a:solidFill>
                  <a:srgbClr val="8C68C0"/>
                </a:solidFill>
              </a:rPr>
              <a:t>不管内存是不是真的有 </a:t>
            </a:r>
            <a:r>
              <a:rPr lang="en-US" altLang="zh-CN" b="1" dirty="0">
                <a:solidFill>
                  <a:srgbClr val="8C68C0"/>
                </a:solidFill>
              </a:rPr>
              <a:t>4G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如果是 </a:t>
            </a:r>
            <a:r>
              <a:rPr lang="en-US" altLang="zh-CN" dirty="0"/>
              <a:t>64 </a:t>
            </a:r>
            <a:r>
              <a:rPr lang="zh-CN" altLang="en-US" dirty="0"/>
              <a:t>位，</a:t>
            </a:r>
            <a:r>
              <a:rPr lang="zh-CN" altLang="en-US" b="1" dirty="0">
                <a:solidFill>
                  <a:srgbClr val="8C68C0"/>
                </a:solidFill>
              </a:rPr>
              <a:t>在 </a:t>
            </a:r>
            <a:r>
              <a:rPr lang="en-US" altLang="zh-CN" b="1" dirty="0">
                <a:solidFill>
                  <a:srgbClr val="8C68C0"/>
                </a:solidFill>
              </a:rPr>
              <a:t>x86_64 </a:t>
            </a:r>
            <a:r>
              <a:rPr lang="zh-CN" altLang="en-US" b="1" dirty="0">
                <a:solidFill>
                  <a:srgbClr val="8C68C0"/>
                </a:solidFill>
              </a:rPr>
              <a:t>下面，其实只使用了 </a:t>
            </a:r>
            <a:r>
              <a:rPr lang="en-US" altLang="zh-CN" b="1" dirty="0">
                <a:solidFill>
                  <a:srgbClr val="8C68C0"/>
                </a:solidFill>
              </a:rPr>
              <a:t>48 </a:t>
            </a:r>
            <a:r>
              <a:rPr lang="zh-CN" altLang="en-US" b="1" dirty="0">
                <a:solidFill>
                  <a:srgbClr val="8C68C0"/>
                </a:solidFill>
              </a:rPr>
              <a:t>位</a:t>
            </a:r>
            <a:r>
              <a:rPr lang="zh-CN" altLang="en-US" dirty="0"/>
              <a:t>，那也挺恐怖的。</a:t>
            </a:r>
            <a:r>
              <a:rPr lang="en-US" altLang="zh-CN" dirty="0"/>
              <a:t>48 </a:t>
            </a:r>
            <a:r>
              <a:rPr lang="zh-CN" altLang="en-US" dirty="0"/>
              <a:t>位地址长度也就是对应了 </a:t>
            </a:r>
            <a:r>
              <a:rPr lang="en-US" altLang="zh-CN" b="1" dirty="0">
                <a:solidFill>
                  <a:srgbClr val="8C68C0"/>
                </a:solidFill>
              </a:rPr>
              <a:t>256TB </a:t>
            </a:r>
            <a:r>
              <a:rPr lang="zh-CN" altLang="en-US" b="1" dirty="0">
                <a:solidFill>
                  <a:srgbClr val="8C68C0"/>
                </a:solidFill>
              </a:rPr>
              <a:t>的地址空间</a:t>
            </a:r>
            <a:r>
              <a:rPr lang="zh-CN" altLang="en-US" dirty="0"/>
              <a:t>。我都没怎么见过 </a:t>
            </a:r>
            <a:r>
              <a:rPr lang="en-US" altLang="zh-CN" dirty="0"/>
              <a:t>256T </a:t>
            </a:r>
            <a:r>
              <a:rPr lang="zh-CN" altLang="en-US" dirty="0"/>
              <a:t>的硬盘，别说是内存了。</a:t>
            </a:r>
            <a:endParaRPr lang="en-US" altLang="zh-CN" dirty="0"/>
          </a:p>
          <a:p>
            <a:r>
              <a:rPr lang="zh-CN" altLang="en-US" dirty="0"/>
              <a:t>现在，你可比世界首富房子还大。虽然是虚拟的。下面你可以尽情地去排列咱们要放的东西。请记住，</a:t>
            </a:r>
            <a:r>
              <a:rPr lang="zh-CN" altLang="en-US" b="1" dirty="0">
                <a:solidFill>
                  <a:srgbClr val="8C68C0"/>
                </a:solidFill>
              </a:rPr>
              <a:t>现在你是站在一个进程的角度去看这个虚拟的空间</a:t>
            </a:r>
            <a:r>
              <a:rPr lang="zh-CN" altLang="en-US" dirty="0"/>
              <a:t>，</a:t>
            </a:r>
            <a:r>
              <a:rPr lang="zh-CN" altLang="en-US" b="1" dirty="0">
                <a:solidFill>
                  <a:srgbClr val="8C68C0"/>
                </a:solidFill>
              </a:rPr>
              <a:t>不用管其他进程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92735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首先，这么大的</a:t>
            </a:r>
            <a:r>
              <a:rPr lang="zh-CN" altLang="en-US" b="1" dirty="0">
                <a:solidFill>
                  <a:srgbClr val="8C68C0"/>
                </a:solidFill>
              </a:rPr>
              <a:t>虚拟空间一切二，</a:t>
            </a:r>
            <a:endParaRPr lang="en-US" altLang="zh-CN" b="1" dirty="0">
              <a:solidFill>
                <a:srgbClr val="8C68C0"/>
              </a:solidFill>
            </a:endParaRPr>
          </a:p>
          <a:p>
            <a:r>
              <a:rPr lang="zh-CN" altLang="en-US" b="1" dirty="0">
                <a:solidFill>
                  <a:srgbClr val="8C68C0"/>
                </a:solidFill>
              </a:rPr>
              <a:t>一部分用来放内核的东西，称为内核空间</a:t>
            </a:r>
            <a:endParaRPr lang="en-US" altLang="zh-CN" b="1" dirty="0">
              <a:solidFill>
                <a:srgbClr val="8C68C0"/>
              </a:solidFill>
            </a:endParaRPr>
          </a:p>
          <a:p>
            <a:r>
              <a:rPr lang="zh-CN" altLang="en-US" b="1" dirty="0">
                <a:solidFill>
                  <a:srgbClr val="8C68C0"/>
                </a:solidFill>
              </a:rPr>
              <a:t>一部分用来放进程的东西，称为用户空间</a:t>
            </a:r>
            <a:r>
              <a:rPr lang="zh-CN" altLang="en-US" dirty="0"/>
              <a:t>。</a:t>
            </a:r>
            <a:r>
              <a:rPr lang="zh-CN" altLang="en-US" b="1" dirty="0">
                <a:solidFill>
                  <a:srgbClr val="8C68C0"/>
                </a:solidFill>
              </a:rPr>
              <a:t>用户</a:t>
            </a:r>
            <a:r>
              <a:rPr lang="zh-CN" altLang="en-US" dirty="0"/>
              <a:t>空间在下，</a:t>
            </a:r>
            <a:r>
              <a:rPr lang="zh-CN" altLang="en-US" b="1" dirty="0">
                <a:solidFill>
                  <a:srgbClr val="8C68C0"/>
                </a:solidFill>
              </a:rPr>
              <a:t>在低地址</a:t>
            </a:r>
            <a:r>
              <a:rPr lang="zh-CN" altLang="en-US" dirty="0"/>
              <a:t>，我们假设就是 </a:t>
            </a:r>
            <a:r>
              <a:rPr lang="en-US" altLang="zh-CN" dirty="0"/>
              <a:t>0 </a:t>
            </a:r>
            <a:r>
              <a:rPr lang="zh-CN" altLang="en-US" dirty="0"/>
              <a:t>号到 </a:t>
            </a:r>
            <a:r>
              <a:rPr lang="en-US" altLang="zh-CN" dirty="0"/>
              <a:t>29 </a:t>
            </a:r>
            <a:r>
              <a:rPr lang="zh-CN" altLang="en-US" dirty="0"/>
              <a:t>号会议室；</a:t>
            </a:r>
            <a:r>
              <a:rPr lang="zh-CN" altLang="en-US" b="1" dirty="0">
                <a:solidFill>
                  <a:srgbClr val="8C68C0"/>
                </a:solidFill>
              </a:rPr>
              <a:t>内核</a:t>
            </a:r>
            <a:r>
              <a:rPr lang="zh-CN" altLang="en-US" dirty="0"/>
              <a:t>空间在上，</a:t>
            </a:r>
            <a:r>
              <a:rPr lang="zh-CN" altLang="en-US" b="1" dirty="0">
                <a:solidFill>
                  <a:srgbClr val="8C68C0"/>
                </a:solidFill>
              </a:rPr>
              <a:t>在高地址</a:t>
            </a:r>
            <a:r>
              <a:rPr lang="zh-CN" altLang="en-US" dirty="0"/>
              <a:t>，我们假设是 </a:t>
            </a:r>
            <a:r>
              <a:rPr lang="en-US" altLang="zh-CN" dirty="0"/>
              <a:t>30 </a:t>
            </a:r>
            <a:r>
              <a:rPr lang="zh-CN" altLang="en-US" dirty="0"/>
              <a:t>号到 </a:t>
            </a:r>
            <a:r>
              <a:rPr lang="en-US" altLang="zh-CN" dirty="0"/>
              <a:t>39 </a:t>
            </a:r>
            <a:r>
              <a:rPr lang="zh-CN" altLang="en-US" dirty="0"/>
              <a:t>号会议室。这两部分空间的分界线因为 </a:t>
            </a:r>
            <a:r>
              <a:rPr lang="en-US" altLang="zh-CN" dirty="0"/>
              <a:t>32 </a:t>
            </a:r>
            <a:r>
              <a:rPr lang="zh-CN" altLang="en-US" dirty="0"/>
              <a:t>位和 </a:t>
            </a:r>
            <a:r>
              <a:rPr lang="en-US" altLang="zh-CN" dirty="0"/>
              <a:t>64 </a:t>
            </a:r>
            <a:r>
              <a:rPr lang="zh-CN" altLang="en-US" dirty="0"/>
              <a:t>位的不同而不同，我们这里不深究。</a:t>
            </a:r>
            <a:endParaRPr lang="en-US" altLang="zh-CN" dirty="0"/>
          </a:p>
          <a:p>
            <a:r>
              <a:rPr lang="zh-CN" altLang="en-US" dirty="0"/>
              <a:t>对于普通进程来说，</a:t>
            </a:r>
            <a:r>
              <a:rPr lang="zh-CN" altLang="en-US" b="1" dirty="0">
                <a:solidFill>
                  <a:srgbClr val="8C68C0"/>
                </a:solidFill>
              </a:rPr>
              <a:t>内核空间的那部分虽然虚拟地址在那里，但是不能访问</a:t>
            </a:r>
            <a:r>
              <a:rPr lang="zh-CN" altLang="en-US" dirty="0"/>
              <a:t>。这就像作为普通员工，你明明知道财务办公室在这个 </a:t>
            </a:r>
            <a:r>
              <a:rPr lang="en-US" altLang="zh-CN" dirty="0"/>
              <a:t>30 </a:t>
            </a:r>
            <a:r>
              <a:rPr lang="zh-CN" altLang="en-US" dirty="0"/>
              <a:t>号会议室门里面，但是门上挂着“闲人免进”，你只能在自己的用户空间里面折腾。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4C16ED8-ADF4-4EFC-AE5F-30394CB19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997" y="-120297"/>
            <a:ext cx="13419770" cy="6753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397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我们从最低位开始排起，先是 </a:t>
            </a:r>
            <a:r>
              <a:rPr lang="en-US" altLang="zh-CN" dirty="0"/>
              <a:t>Text Segment</a:t>
            </a:r>
            <a:r>
              <a:rPr lang="zh-CN" altLang="en-US" dirty="0"/>
              <a:t>、</a:t>
            </a:r>
            <a:r>
              <a:rPr lang="en-US" altLang="zh-CN" dirty="0"/>
              <a:t>Data Segment </a:t>
            </a:r>
            <a:r>
              <a:rPr lang="zh-CN" altLang="en-US" dirty="0"/>
              <a:t>和 </a:t>
            </a:r>
            <a:r>
              <a:rPr lang="en-US" altLang="zh-CN" dirty="0"/>
              <a:t>BSS Segment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Text Segment </a:t>
            </a:r>
            <a:r>
              <a:rPr lang="zh-CN" altLang="en-US" dirty="0"/>
              <a:t>是存放二进制可执行代码的位置</a:t>
            </a:r>
            <a:endParaRPr lang="en-US" altLang="zh-CN" dirty="0"/>
          </a:p>
          <a:p>
            <a:r>
              <a:rPr lang="en-US" altLang="zh-CN" dirty="0"/>
              <a:t>Data Segment </a:t>
            </a:r>
            <a:r>
              <a:rPr lang="zh-CN" altLang="en-US" dirty="0"/>
              <a:t>存放静态常量</a:t>
            </a:r>
            <a:endParaRPr lang="en-US" altLang="zh-CN" dirty="0"/>
          </a:p>
          <a:p>
            <a:r>
              <a:rPr lang="en-US" altLang="zh-CN" dirty="0"/>
              <a:t>BSS Segment </a:t>
            </a:r>
            <a:r>
              <a:rPr lang="zh-CN" altLang="en-US" dirty="0"/>
              <a:t>存放未初始化的静态变量。</a:t>
            </a:r>
            <a:endParaRPr lang="en-US" altLang="zh-CN" dirty="0"/>
          </a:p>
          <a:p>
            <a:r>
              <a:rPr lang="zh-CN" altLang="en-US" dirty="0"/>
              <a:t>是不是觉得这几个名字很熟悉？没错，咱们前面讲 </a:t>
            </a:r>
            <a:r>
              <a:rPr lang="en-US" altLang="zh-CN" b="1" dirty="0">
                <a:solidFill>
                  <a:srgbClr val="8C68C0"/>
                </a:solidFill>
              </a:rPr>
              <a:t>ELF </a:t>
            </a:r>
            <a:r>
              <a:rPr lang="zh-CN" altLang="en-US" b="1" dirty="0">
                <a:solidFill>
                  <a:srgbClr val="8C68C0"/>
                </a:solidFill>
              </a:rPr>
              <a:t>格式</a:t>
            </a:r>
            <a:r>
              <a:rPr lang="zh-CN" altLang="en-US" dirty="0"/>
              <a:t>的时候提到过，在二进制执行文件里面，就有这三个部分。</a:t>
            </a:r>
            <a:r>
              <a:rPr lang="zh-CN" altLang="en-US" b="1" dirty="0">
                <a:solidFill>
                  <a:srgbClr val="8C68C0"/>
                </a:solidFill>
              </a:rPr>
              <a:t>这里就是把二进制执行文件的三个部分加载到内存里面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8179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接下来是</a:t>
            </a:r>
            <a:r>
              <a:rPr lang="zh-CN" altLang="en-US" b="1" dirty="0">
                <a:solidFill>
                  <a:srgbClr val="8C68C0"/>
                </a:solidFill>
              </a:rPr>
              <a:t>堆（</a:t>
            </a:r>
            <a:r>
              <a:rPr lang="en-US" altLang="zh-CN" b="1" dirty="0">
                <a:solidFill>
                  <a:srgbClr val="8C68C0"/>
                </a:solidFill>
              </a:rPr>
              <a:t>Heap</a:t>
            </a:r>
            <a:r>
              <a:rPr lang="zh-CN" altLang="en-US" b="1" dirty="0">
                <a:solidFill>
                  <a:srgbClr val="8C68C0"/>
                </a:solidFill>
              </a:rPr>
              <a:t>）段</a:t>
            </a:r>
            <a:r>
              <a:rPr lang="zh-CN" altLang="en-US" dirty="0"/>
              <a:t>。堆是</a:t>
            </a:r>
            <a:r>
              <a:rPr lang="zh-CN" altLang="en-US" b="1" dirty="0">
                <a:solidFill>
                  <a:srgbClr val="8C68C0"/>
                </a:solidFill>
              </a:rPr>
              <a:t>往高地址增长</a:t>
            </a:r>
            <a:r>
              <a:rPr lang="zh-CN" altLang="en-US" dirty="0"/>
              <a:t>的，是用来动态分配内存的区域，</a:t>
            </a:r>
            <a:r>
              <a:rPr lang="en-US" altLang="zh-CN" dirty="0"/>
              <a:t>malloc </a:t>
            </a:r>
            <a:r>
              <a:rPr lang="zh-CN" altLang="en-US" dirty="0"/>
              <a:t>就是在这里面分配的。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接下来的区域是 </a:t>
            </a:r>
            <a:r>
              <a:rPr lang="en-US" altLang="zh-CN" b="1" dirty="0">
                <a:solidFill>
                  <a:srgbClr val="8C68C0"/>
                </a:solidFill>
              </a:rPr>
              <a:t>Memory Mapping Segment</a:t>
            </a:r>
            <a:r>
              <a:rPr lang="zh-CN" altLang="en-US" dirty="0"/>
              <a:t>。这块地址可以用来</a:t>
            </a:r>
            <a:r>
              <a:rPr lang="zh-CN" altLang="en-US" b="1" dirty="0">
                <a:solidFill>
                  <a:srgbClr val="8C68C0"/>
                </a:solidFill>
              </a:rPr>
              <a:t>把文件映射进内存用的</a:t>
            </a:r>
            <a:r>
              <a:rPr lang="zh-CN" altLang="en-US" dirty="0"/>
              <a:t>，如果二进制的执行文件依赖于某个动态链接库，就是</a:t>
            </a:r>
            <a:r>
              <a:rPr lang="zh-CN" altLang="en-US" b="1" dirty="0">
                <a:solidFill>
                  <a:srgbClr val="8C68C0"/>
                </a:solidFill>
              </a:rPr>
              <a:t>在这个区域里面将 </a:t>
            </a:r>
            <a:r>
              <a:rPr lang="en-US" altLang="zh-CN" b="1" dirty="0">
                <a:solidFill>
                  <a:srgbClr val="8C68C0"/>
                </a:solidFill>
              </a:rPr>
              <a:t>so </a:t>
            </a:r>
            <a:r>
              <a:rPr lang="zh-CN" altLang="en-US" b="1" dirty="0">
                <a:solidFill>
                  <a:srgbClr val="8C68C0"/>
                </a:solidFill>
              </a:rPr>
              <a:t>文件映射到了内存</a:t>
            </a:r>
            <a:r>
              <a:rPr lang="zh-CN" altLang="en-US" dirty="0"/>
              <a:t>中。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43648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再下面就是</a:t>
            </a:r>
            <a:r>
              <a:rPr lang="zh-CN" altLang="en-US" b="1" dirty="0">
                <a:solidFill>
                  <a:srgbClr val="8C68C0"/>
                </a:solidFill>
              </a:rPr>
              <a:t>栈（</a:t>
            </a:r>
            <a:r>
              <a:rPr lang="en-US" altLang="zh-CN" b="1" dirty="0">
                <a:solidFill>
                  <a:srgbClr val="8C68C0"/>
                </a:solidFill>
              </a:rPr>
              <a:t>Stack</a:t>
            </a:r>
            <a:r>
              <a:rPr lang="zh-CN" altLang="en-US" b="1" dirty="0">
                <a:solidFill>
                  <a:srgbClr val="8C68C0"/>
                </a:solidFill>
              </a:rPr>
              <a:t>）地址段</a:t>
            </a:r>
            <a:r>
              <a:rPr lang="zh-CN" altLang="en-US" dirty="0"/>
              <a:t>。主线程的函数调用的函数栈就是用这里的。</a:t>
            </a:r>
            <a:endParaRPr lang="en-US" altLang="zh-CN" dirty="0"/>
          </a:p>
          <a:p>
            <a:r>
              <a:rPr lang="zh-CN" altLang="en-US" dirty="0"/>
              <a:t>如果普通进程还想进一步访问内核空间，是没办法的，只能眼巴巴地看着。</a:t>
            </a:r>
            <a:endParaRPr lang="en-US" altLang="zh-CN" dirty="0"/>
          </a:p>
          <a:p>
            <a:r>
              <a:rPr lang="zh-CN" altLang="en-US" dirty="0"/>
              <a:t>如果需要进行</a:t>
            </a:r>
            <a:r>
              <a:rPr lang="zh-CN" altLang="en-US" b="1" dirty="0">
                <a:solidFill>
                  <a:srgbClr val="8C68C0"/>
                </a:solidFill>
              </a:rPr>
              <a:t>更高权限的工作</a:t>
            </a:r>
            <a:r>
              <a:rPr lang="zh-CN" altLang="en-US" dirty="0"/>
              <a:t>，就需要</a:t>
            </a:r>
            <a:r>
              <a:rPr lang="zh-CN" altLang="en-US" b="1" dirty="0">
                <a:solidFill>
                  <a:srgbClr val="8C68C0"/>
                </a:solidFill>
              </a:rPr>
              <a:t>调用系统调用</a:t>
            </a:r>
            <a:r>
              <a:rPr lang="zh-CN" altLang="en-US" dirty="0"/>
              <a:t>，进入内核。</a:t>
            </a:r>
            <a:endParaRPr lang="en-US" altLang="zh-CN" dirty="0"/>
          </a:p>
          <a:p>
            <a:r>
              <a:rPr lang="zh-CN" altLang="en-US" b="1" dirty="0">
                <a:solidFill>
                  <a:srgbClr val="8C68C0"/>
                </a:solidFill>
              </a:rPr>
              <a:t>一旦进入了内核，就换了一种视角</a:t>
            </a:r>
            <a:r>
              <a:rPr lang="zh-CN" altLang="en-US" dirty="0"/>
              <a:t>。刚才是普通进程的视角，觉着整个空间是它独占的，没有其他进程存在。当然另一个进程也这样认为，因为它们互相看不到对方。</a:t>
            </a:r>
            <a:r>
              <a:rPr lang="zh-CN" altLang="en-US" b="1" dirty="0">
                <a:solidFill>
                  <a:srgbClr val="8C68C0"/>
                </a:solidFill>
              </a:rPr>
              <a:t>这也就是说，不同进程的 </a:t>
            </a:r>
            <a:r>
              <a:rPr lang="en-US" altLang="zh-CN" b="1" dirty="0">
                <a:solidFill>
                  <a:srgbClr val="8C68C0"/>
                </a:solidFill>
              </a:rPr>
              <a:t>0 </a:t>
            </a:r>
            <a:r>
              <a:rPr lang="zh-CN" altLang="en-US" b="1" dirty="0">
                <a:solidFill>
                  <a:srgbClr val="8C68C0"/>
                </a:solidFill>
              </a:rPr>
              <a:t>号到 </a:t>
            </a:r>
            <a:r>
              <a:rPr lang="en-US" altLang="zh-CN" b="1" dirty="0">
                <a:solidFill>
                  <a:srgbClr val="8C68C0"/>
                </a:solidFill>
              </a:rPr>
              <a:t>29 </a:t>
            </a:r>
            <a:r>
              <a:rPr lang="zh-CN" altLang="en-US" b="1" dirty="0">
                <a:solidFill>
                  <a:srgbClr val="8C68C0"/>
                </a:solidFill>
              </a:rPr>
              <a:t>号会议室放的东西都不一样。</a:t>
            </a:r>
            <a:endParaRPr lang="en-US" altLang="zh-CN" b="1" dirty="0">
              <a:solidFill>
                <a:srgbClr val="8C68C0"/>
              </a:solidFill>
            </a:endParaRPr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67568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但是到了内核里面，无论是</a:t>
            </a:r>
            <a:r>
              <a:rPr lang="zh-CN" altLang="en-US" b="1" dirty="0">
                <a:solidFill>
                  <a:srgbClr val="8C68C0"/>
                </a:solidFill>
              </a:rPr>
              <a:t>从哪个进程进来</a:t>
            </a:r>
            <a:r>
              <a:rPr lang="zh-CN" altLang="en-US" dirty="0"/>
              <a:t>的，看到的</a:t>
            </a:r>
            <a:r>
              <a:rPr lang="zh-CN" altLang="en-US" b="1" dirty="0">
                <a:solidFill>
                  <a:srgbClr val="8C68C0"/>
                </a:solidFill>
              </a:rPr>
              <a:t>都是同一个内核空间</a:t>
            </a:r>
            <a:r>
              <a:rPr lang="zh-CN" altLang="en-US" dirty="0"/>
              <a:t>，看到的都是</a:t>
            </a:r>
            <a:r>
              <a:rPr lang="zh-CN" altLang="en-US" b="1" dirty="0">
                <a:solidFill>
                  <a:srgbClr val="8C68C0"/>
                </a:solidFill>
              </a:rPr>
              <a:t>同一个进程列表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虽然</a:t>
            </a:r>
            <a:r>
              <a:rPr lang="zh-CN" altLang="en-US" b="1" dirty="0">
                <a:solidFill>
                  <a:srgbClr val="8C68C0"/>
                </a:solidFill>
              </a:rPr>
              <a:t>内核栈是各用各的</a:t>
            </a:r>
            <a:r>
              <a:rPr lang="zh-CN" altLang="en-US" dirty="0"/>
              <a:t>，但是如果想知道的话，还是能够知道每个进程的内核栈在哪里的。所以，如果要</a:t>
            </a:r>
            <a:r>
              <a:rPr lang="zh-CN" altLang="en-US" b="1" dirty="0">
                <a:solidFill>
                  <a:srgbClr val="8C68C0"/>
                </a:solidFill>
              </a:rPr>
              <a:t>访问一些公共的数据结构</a:t>
            </a:r>
            <a:r>
              <a:rPr lang="zh-CN" altLang="en-US" dirty="0"/>
              <a:t>，需要进行</a:t>
            </a:r>
            <a:r>
              <a:rPr lang="zh-CN" altLang="en-US" b="1" dirty="0">
                <a:solidFill>
                  <a:srgbClr val="8C68C0"/>
                </a:solidFill>
              </a:rPr>
              <a:t>锁保护</a:t>
            </a:r>
            <a:r>
              <a:rPr lang="zh-CN" altLang="en-US" dirty="0"/>
              <a:t>。也就是说，</a:t>
            </a:r>
            <a:r>
              <a:rPr lang="zh-CN" altLang="en-US" b="1" dirty="0">
                <a:solidFill>
                  <a:srgbClr val="8C68C0"/>
                </a:solidFill>
              </a:rPr>
              <a:t>不同的进程进入到内核后，进入的 </a:t>
            </a:r>
            <a:r>
              <a:rPr lang="en-US" altLang="zh-CN" b="1" dirty="0">
                <a:solidFill>
                  <a:srgbClr val="8C68C0"/>
                </a:solidFill>
              </a:rPr>
              <a:t>30 </a:t>
            </a:r>
            <a:r>
              <a:rPr lang="zh-CN" altLang="en-US" b="1" dirty="0">
                <a:solidFill>
                  <a:srgbClr val="8C68C0"/>
                </a:solidFill>
              </a:rPr>
              <a:t>号到 </a:t>
            </a:r>
            <a:r>
              <a:rPr lang="en-US" altLang="zh-CN" b="1" dirty="0">
                <a:solidFill>
                  <a:srgbClr val="8C68C0"/>
                </a:solidFill>
              </a:rPr>
              <a:t>39 </a:t>
            </a:r>
            <a:r>
              <a:rPr lang="zh-CN" altLang="en-US" b="1" dirty="0">
                <a:solidFill>
                  <a:srgbClr val="8C68C0"/>
                </a:solidFill>
              </a:rPr>
              <a:t>号会议室是同一批会议室</a:t>
            </a:r>
            <a:r>
              <a:rPr lang="zh-CN" altLang="en-US" dirty="0"/>
              <a:t>。</a:t>
            </a:r>
            <a:endParaRPr lang="en-US" altLang="zh-CN" b="1" dirty="0">
              <a:solidFill>
                <a:srgbClr val="8C68C0"/>
              </a:solidFill>
            </a:endParaRPr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647DDF9-82D0-447E-982C-2F2616CA8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248" y="170792"/>
            <a:ext cx="11844175" cy="6219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2657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b="1" dirty="0">
                <a:solidFill>
                  <a:srgbClr val="8C68C0"/>
                </a:solidFill>
              </a:rPr>
              <a:t>内核的代码访问内核的数据结构</a:t>
            </a:r>
            <a:r>
              <a:rPr lang="zh-CN" altLang="en-US" dirty="0"/>
              <a:t>，大部分的情况下都是使用虚拟地址的，虽然内核代码权限很大，但是能够使用的虚拟地址范围也只能在内核空间，也即内核代码访问内核数据结构。只能用 </a:t>
            </a:r>
            <a:r>
              <a:rPr lang="en-US" altLang="zh-CN" dirty="0"/>
              <a:t>30 </a:t>
            </a:r>
            <a:r>
              <a:rPr lang="zh-CN" altLang="en-US" dirty="0"/>
              <a:t>号到 </a:t>
            </a:r>
            <a:r>
              <a:rPr lang="en-US" altLang="zh-CN" dirty="0"/>
              <a:t>39 </a:t>
            </a:r>
            <a:r>
              <a:rPr lang="zh-CN" altLang="en-US" dirty="0"/>
              <a:t>号这些编号，</a:t>
            </a:r>
            <a:r>
              <a:rPr lang="zh-CN" altLang="en-US" b="1" dirty="0">
                <a:solidFill>
                  <a:srgbClr val="8C68C0"/>
                </a:solidFill>
              </a:rPr>
              <a:t>不能用 </a:t>
            </a:r>
            <a:r>
              <a:rPr lang="en-US" altLang="zh-CN" b="1" dirty="0">
                <a:solidFill>
                  <a:srgbClr val="8C68C0"/>
                </a:solidFill>
              </a:rPr>
              <a:t>0 </a:t>
            </a:r>
            <a:r>
              <a:rPr lang="zh-CN" altLang="en-US" b="1" dirty="0">
                <a:solidFill>
                  <a:srgbClr val="8C68C0"/>
                </a:solidFill>
              </a:rPr>
              <a:t>到 </a:t>
            </a:r>
            <a:r>
              <a:rPr lang="en-US" altLang="zh-CN" b="1" dirty="0">
                <a:solidFill>
                  <a:srgbClr val="8C68C0"/>
                </a:solidFill>
              </a:rPr>
              <a:t>29 </a:t>
            </a:r>
            <a:r>
              <a:rPr lang="zh-CN" altLang="en-US" b="1" dirty="0">
                <a:solidFill>
                  <a:srgbClr val="8C68C0"/>
                </a:solidFill>
              </a:rPr>
              <a:t>号</a:t>
            </a:r>
            <a:r>
              <a:rPr lang="zh-CN" altLang="en-US" dirty="0"/>
              <a:t>，</a:t>
            </a:r>
            <a:r>
              <a:rPr lang="zh-CN" altLang="en-US" b="1" dirty="0">
                <a:solidFill>
                  <a:srgbClr val="8C68C0"/>
                </a:solidFill>
              </a:rPr>
              <a:t>因为这些是被进程空间占用的</a:t>
            </a:r>
            <a:r>
              <a:rPr lang="zh-CN" altLang="en-US" dirty="0"/>
              <a:t>。而且，进程有很多个。你现在在内核，但是</a:t>
            </a:r>
            <a:r>
              <a:rPr lang="zh-CN" altLang="en-US" b="1" dirty="0">
                <a:solidFill>
                  <a:srgbClr val="8C68C0"/>
                </a:solidFill>
              </a:rPr>
              <a:t>你不知道当前指的 </a:t>
            </a:r>
            <a:r>
              <a:rPr lang="en-US" altLang="zh-CN" b="1" dirty="0">
                <a:solidFill>
                  <a:srgbClr val="8C68C0"/>
                </a:solidFill>
              </a:rPr>
              <a:t>0 </a:t>
            </a:r>
            <a:r>
              <a:rPr lang="zh-CN" altLang="en-US" b="1" dirty="0">
                <a:solidFill>
                  <a:srgbClr val="8C68C0"/>
                </a:solidFill>
              </a:rPr>
              <a:t>号是哪个进程的 </a:t>
            </a:r>
            <a:r>
              <a:rPr lang="en-US" altLang="zh-CN" b="1" dirty="0">
                <a:solidFill>
                  <a:srgbClr val="8C68C0"/>
                </a:solidFill>
              </a:rPr>
              <a:t>0 </a:t>
            </a:r>
            <a:r>
              <a:rPr lang="zh-CN" altLang="en-US" b="1" dirty="0">
                <a:solidFill>
                  <a:srgbClr val="8C68C0"/>
                </a:solidFill>
              </a:rPr>
              <a:t>号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在内核里面也会有内核的代码，</a:t>
            </a:r>
            <a:r>
              <a:rPr lang="zh-CN" altLang="en-US" b="1" dirty="0">
                <a:solidFill>
                  <a:srgbClr val="8C68C0"/>
                </a:solidFill>
              </a:rPr>
              <a:t>同样有 </a:t>
            </a:r>
            <a:r>
              <a:rPr lang="en-US" altLang="zh-CN" b="1" dirty="0">
                <a:solidFill>
                  <a:srgbClr val="8C68C0"/>
                </a:solidFill>
              </a:rPr>
              <a:t>Text Segment</a:t>
            </a:r>
            <a:r>
              <a:rPr lang="zh-CN" altLang="en-US" b="1" dirty="0">
                <a:solidFill>
                  <a:srgbClr val="8C68C0"/>
                </a:solidFill>
              </a:rPr>
              <a:t>、</a:t>
            </a:r>
            <a:r>
              <a:rPr lang="en-US" altLang="zh-CN" b="1" dirty="0">
                <a:solidFill>
                  <a:srgbClr val="8C68C0"/>
                </a:solidFill>
              </a:rPr>
              <a:t>Data Segment </a:t>
            </a:r>
            <a:r>
              <a:rPr lang="zh-CN" altLang="en-US" b="1" dirty="0">
                <a:solidFill>
                  <a:srgbClr val="8C68C0"/>
                </a:solidFill>
              </a:rPr>
              <a:t>和 </a:t>
            </a:r>
            <a:r>
              <a:rPr lang="en-US" altLang="zh-CN" b="1" dirty="0">
                <a:solidFill>
                  <a:srgbClr val="8C68C0"/>
                </a:solidFill>
              </a:rPr>
              <a:t>BSS Segment</a:t>
            </a:r>
            <a:r>
              <a:rPr lang="zh-CN" altLang="en-US" b="1" dirty="0">
                <a:solidFill>
                  <a:srgbClr val="8C68C0"/>
                </a:solidFill>
              </a:rPr>
              <a:t>，</a:t>
            </a:r>
            <a:r>
              <a:rPr lang="zh-CN" altLang="en-US" dirty="0"/>
              <a:t>别忘了咱们讲内核启动的时候，</a:t>
            </a:r>
            <a:r>
              <a:rPr lang="zh-CN" altLang="en-US" b="1" dirty="0">
                <a:solidFill>
                  <a:srgbClr val="8C68C0"/>
                </a:solidFill>
              </a:rPr>
              <a:t>内核代码也是 </a:t>
            </a:r>
            <a:r>
              <a:rPr lang="en-US" altLang="zh-CN" b="1" dirty="0">
                <a:solidFill>
                  <a:srgbClr val="8C68C0"/>
                </a:solidFill>
              </a:rPr>
              <a:t>ELF </a:t>
            </a:r>
            <a:r>
              <a:rPr lang="zh-CN" altLang="en-US" b="1" dirty="0">
                <a:solidFill>
                  <a:srgbClr val="8C68C0"/>
                </a:solidFill>
              </a:rPr>
              <a:t>格式的</a:t>
            </a:r>
            <a:r>
              <a:rPr lang="zh-CN" altLang="en-US" dirty="0"/>
              <a:t>。内核的其他数据结构的分配方式就比较复杂了，这一节我们先不讲。</a:t>
            </a:r>
            <a:endParaRPr lang="en-US" altLang="zh-CN" b="1" dirty="0">
              <a:solidFill>
                <a:srgbClr val="8C68C0"/>
              </a:solidFill>
            </a:endParaRPr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52878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好了，这一节就到这里了，我们来总结一下。这一节我们讲了</a:t>
            </a:r>
            <a:r>
              <a:rPr lang="zh-CN" altLang="en-US" b="1" dirty="0">
                <a:solidFill>
                  <a:srgbClr val="8C68C0"/>
                </a:solidFill>
              </a:rPr>
              <a:t>为什么要独享内存空间</a:t>
            </a:r>
            <a:r>
              <a:rPr lang="zh-CN" altLang="en-US" dirty="0"/>
              <a:t>，并且站在老板的角度，</a:t>
            </a:r>
            <a:r>
              <a:rPr lang="zh-CN" altLang="en-US" b="1" dirty="0">
                <a:solidFill>
                  <a:srgbClr val="8C68C0"/>
                </a:solidFill>
              </a:rPr>
              <a:t>设计了虚拟地址空间应该存放的数据</a:t>
            </a:r>
            <a:r>
              <a:rPr lang="zh-CN" altLang="en-US" dirty="0"/>
              <a:t>。通过这一节，你应该知道，一个内存管理系统至少应该做三件事情：第一，</a:t>
            </a:r>
            <a:r>
              <a:rPr lang="zh-CN" altLang="en-US" b="1" dirty="0">
                <a:solidFill>
                  <a:srgbClr val="8C68C0"/>
                </a:solidFill>
              </a:rPr>
              <a:t>虚拟内存空间的管理</a:t>
            </a:r>
            <a:r>
              <a:rPr lang="zh-CN" altLang="en-US" dirty="0"/>
              <a:t>，每个进程看到的是独立的、互不干扰的虚拟地址空间；第二，</a:t>
            </a:r>
            <a:r>
              <a:rPr lang="zh-CN" altLang="en-US" b="1" dirty="0">
                <a:solidFill>
                  <a:srgbClr val="8C68C0"/>
                </a:solidFill>
              </a:rPr>
              <a:t>物理内存的管理</a:t>
            </a:r>
            <a:r>
              <a:rPr lang="zh-CN" altLang="en-US" dirty="0"/>
              <a:t>，物理内存地址只有</a:t>
            </a:r>
            <a:r>
              <a:rPr lang="zh-CN" altLang="en-US" b="1" dirty="0">
                <a:solidFill>
                  <a:srgbClr val="8C68C0"/>
                </a:solidFill>
              </a:rPr>
              <a:t>内存管理模块</a:t>
            </a:r>
            <a:r>
              <a:rPr lang="zh-CN" altLang="en-US" dirty="0"/>
              <a:t>能够使用；第三，内存映射，</a:t>
            </a:r>
            <a:r>
              <a:rPr lang="zh-CN" altLang="en-US" b="1" dirty="0">
                <a:solidFill>
                  <a:srgbClr val="8C68C0"/>
                </a:solidFill>
              </a:rPr>
              <a:t>需要将虚拟内存和物理内存映射</a:t>
            </a:r>
            <a:r>
              <a:rPr lang="zh-CN" altLang="en-US" dirty="0"/>
              <a:t>、关联起来。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38747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r>
              <a:rPr lang="zh-CN" altLang="en-US" dirty="0"/>
              <a:t>平时我们说计算机的“计算”两个字，其实说的就是两方面，第一，</a:t>
            </a:r>
            <a:r>
              <a:rPr lang="zh-CN" altLang="en-US" b="1" dirty="0">
                <a:solidFill>
                  <a:srgbClr val="8C68C0"/>
                </a:solidFill>
              </a:rPr>
              <a:t>进程和线程对于 </a:t>
            </a:r>
            <a:r>
              <a:rPr lang="en-US" altLang="zh-CN" b="1" dirty="0">
                <a:solidFill>
                  <a:srgbClr val="8C68C0"/>
                </a:solidFill>
              </a:rPr>
              <a:t>CPU </a:t>
            </a:r>
            <a:r>
              <a:rPr lang="zh-CN" altLang="en-US" b="1" dirty="0">
                <a:solidFill>
                  <a:srgbClr val="8C68C0"/>
                </a:solidFill>
              </a:rPr>
              <a:t>的使用</a:t>
            </a:r>
            <a:r>
              <a:rPr lang="zh-CN" altLang="en-US" dirty="0"/>
              <a:t>；第二，</a:t>
            </a:r>
            <a:r>
              <a:rPr lang="zh-CN" altLang="en-US" b="1" dirty="0">
                <a:solidFill>
                  <a:srgbClr val="8C68C0"/>
                </a:solidFill>
              </a:rPr>
              <a:t>对于内存的管理</a:t>
            </a:r>
            <a:r>
              <a:rPr lang="zh-CN" altLang="en-US" dirty="0"/>
              <a:t>。所以从这一节开始，我们来看看内存管理的机制。我之前说把内存管理比喻为</a:t>
            </a:r>
            <a:r>
              <a:rPr lang="zh-CN" altLang="en-US" b="1" dirty="0">
                <a:solidFill>
                  <a:srgbClr val="8C68C0"/>
                </a:solidFill>
              </a:rPr>
              <a:t>一个项目组的“封闭开发的会议室</a:t>
            </a:r>
            <a:r>
              <a:rPr lang="zh-CN" altLang="en-US" dirty="0"/>
              <a:t>”。很显然，</a:t>
            </a:r>
            <a:r>
              <a:rPr lang="zh-CN" altLang="en-US" b="1" dirty="0">
                <a:solidFill>
                  <a:srgbClr val="8C68C0"/>
                </a:solidFill>
              </a:rPr>
              <a:t>如果不隔离，就会不安全、就会泄密</a:t>
            </a:r>
            <a:r>
              <a:rPr lang="zh-CN" altLang="en-US" dirty="0"/>
              <a:t>，所以我们说</a:t>
            </a:r>
            <a:r>
              <a:rPr lang="zh-CN" altLang="en-US" b="1" dirty="0">
                <a:solidFill>
                  <a:srgbClr val="8C68C0"/>
                </a:solidFill>
              </a:rPr>
              <a:t>每个进程应该有自己的内存空间</a:t>
            </a:r>
            <a:r>
              <a:rPr lang="zh-CN" altLang="en-US" dirty="0"/>
              <a:t>。内存空间都是独立的、相互</a:t>
            </a:r>
            <a:r>
              <a:rPr lang="zh-CN" altLang="en-US" b="1" dirty="0">
                <a:solidFill>
                  <a:srgbClr val="8C68C0"/>
                </a:solidFill>
              </a:rPr>
              <a:t>隔离</a:t>
            </a:r>
            <a:r>
              <a:rPr lang="zh-CN" altLang="en-US" dirty="0"/>
              <a:t>的。对于每个进程来讲，看起来应该都是独占的。</a:t>
            </a:r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前言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5026" y="1264837"/>
            <a:ext cx="5117983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这一节我们讲了</a:t>
            </a:r>
            <a:r>
              <a:rPr lang="zh-CN" altLang="en-US" b="1" dirty="0">
                <a:solidFill>
                  <a:srgbClr val="8C68C0"/>
                </a:solidFill>
              </a:rPr>
              <a:t>进程内存空间的布局</a:t>
            </a:r>
            <a:r>
              <a:rPr lang="zh-CN" altLang="en-US" dirty="0"/>
              <a:t>，请找一下，有没有一个命令可以</a:t>
            </a:r>
            <a:r>
              <a:rPr lang="zh-CN" altLang="en-US" b="1" dirty="0">
                <a:solidFill>
                  <a:srgbClr val="8C68C0"/>
                </a:solidFill>
              </a:rPr>
              <a:t>查看进程内存空间的布局</a:t>
            </a:r>
            <a:r>
              <a:rPr lang="zh-CN" altLang="en-US" dirty="0"/>
              <a:t>，打印出来看一下，这对我们后面解析非常有帮助。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总结时刻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AD026D-71F3-49B4-A1E8-7743688F8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853" y="1090568"/>
            <a:ext cx="5711568" cy="425741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2A4A978-BA26-4728-AD02-6888F9212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438" y="3720900"/>
            <a:ext cx="5122907" cy="142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32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/>
              <a:t>Lorem ipsum dolor sit amet, consectetuer adipiscing elit. </a:t>
            </a:r>
          </a:p>
          <a:p>
            <a:pPr rtl="0"/>
            <a:r>
              <a:rPr lang="zh-cn"/>
              <a:t>Maecenas porttitor congue massa.Fusce posuere, magna sed pulvinar ultricies, purus lectus malesuada libero, sit amet commodo magna eros quis urna. </a:t>
            </a:r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/>
              <a:t>标题幻灯片 4</a:t>
            </a:r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来深入分析一下，为啥一定要</a:t>
            </a:r>
            <a:r>
              <a:rPr lang="zh-CN" altLang="en-US" b="1" dirty="0">
                <a:solidFill>
                  <a:srgbClr val="8C68C0"/>
                </a:solidFill>
              </a:rPr>
              <a:t>封闭开发</a:t>
            </a:r>
            <a:r>
              <a:rPr lang="zh-CN" altLang="en-US" dirty="0"/>
              <a:t>呢？</a:t>
            </a:r>
            <a:endParaRPr lang="en-US" altLang="zh-CN" dirty="0"/>
          </a:p>
          <a:p>
            <a:r>
              <a:rPr lang="zh-CN" altLang="en-US" dirty="0"/>
              <a:t>执行一个项目，要依赖于项目执行计划书里的指令。项目只要按这些指令运行就行了。但是，在</a:t>
            </a:r>
            <a:r>
              <a:rPr lang="zh-CN" altLang="en-US" b="1" dirty="0">
                <a:solidFill>
                  <a:srgbClr val="8C68C0"/>
                </a:solidFill>
              </a:rPr>
              <a:t>运行指令</a:t>
            </a:r>
            <a:r>
              <a:rPr lang="zh-CN" altLang="en-US" dirty="0"/>
              <a:t>的过程中，免不了要产生一些数据。</a:t>
            </a:r>
            <a:r>
              <a:rPr lang="zh-CN" altLang="en-US" b="1" dirty="0">
                <a:solidFill>
                  <a:srgbClr val="8C68C0"/>
                </a:solidFill>
              </a:rPr>
              <a:t>这些数据要保存</a:t>
            </a:r>
            <a:r>
              <a:rPr lang="zh-CN" altLang="en-US" dirty="0"/>
              <a:t>在一个地方，这个地方就是</a:t>
            </a:r>
            <a:r>
              <a:rPr lang="zh-CN" altLang="en-US" b="1" dirty="0">
                <a:solidFill>
                  <a:srgbClr val="8C68C0"/>
                </a:solidFill>
              </a:rPr>
              <a:t>内存</a:t>
            </a:r>
            <a:r>
              <a:rPr lang="zh-CN" altLang="en-US" dirty="0"/>
              <a:t>，也就是我们刚才说的“会议室”。</a:t>
            </a:r>
            <a:endParaRPr lang="en-US" altLang="zh-CN" dirty="0"/>
          </a:p>
          <a:p>
            <a:r>
              <a:rPr lang="zh-CN" altLang="en-US" dirty="0"/>
              <a:t>和会议室一样，</a:t>
            </a:r>
            <a:r>
              <a:rPr lang="zh-CN" altLang="en-US" b="1" dirty="0">
                <a:solidFill>
                  <a:srgbClr val="8C68C0"/>
                </a:solidFill>
              </a:rPr>
              <a:t>内存都被分成一块一块儿的，都编好了号</a:t>
            </a:r>
            <a:r>
              <a:rPr lang="zh-CN" altLang="en-US" dirty="0"/>
              <a:t>。例如 </a:t>
            </a:r>
            <a:r>
              <a:rPr lang="en-US" altLang="zh-CN" dirty="0"/>
              <a:t>3F-10</a:t>
            </a:r>
            <a:r>
              <a:rPr lang="zh-CN" altLang="en-US" dirty="0"/>
              <a:t>，就是三楼十号会议室。</a:t>
            </a:r>
            <a:r>
              <a:rPr lang="zh-CN" altLang="en-US" b="1" dirty="0">
                <a:solidFill>
                  <a:srgbClr val="8C68C0"/>
                </a:solidFill>
              </a:rPr>
              <a:t>内存也有这样一个地址</a:t>
            </a:r>
            <a:r>
              <a:rPr lang="zh-CN" altLang="en-US" dirty="0"/>
              <a:t>。这个地址是实实在在的地址，通过这个地址我们就能够</a:t>
            </a:r>
            <a:r>
              <a:rPr lang="zh-CN" altLang="en-US" b="1" dirty="0">
                <a:solidFill>
                  <a:srgbClr val="8C68C0"/>
                </a:solidFill>
              </a:rPr>
              <a:t>定位到物理内存</a:t>
            </a:r>
            <a:r>
              <a:rPr lang="zh-CN" altLang="en-US" dirty="0"/>
              <a:t>的位置。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独享内存空间的原理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使用这种类型的地址会不会有问题呢？我们的</a:t>
            </a:r>
            <a:r>
              <a:rPr lang="zh-CN" altLang="en-US" b="1" dirty="0">
                <a:solidFill>
                  <a:srgbClr val="8C68C0"/>
                </a:solidFill>
              </a:rPr>
              <a:t>二进制程序</a:t>
            </a:r>
            <a:r>
              <a:rPr lang="zh-CN" altLang="en-US" dirty="0"/>
              <a:t>，也就是</a:t>
            </a:r>
            <a:r>
              <a:rPr lang="zh-CN" altLang="en-US" b="1" dirty="0">
                <a:solidFill>
                  <a:srgbClr val="8C68C0"/>
                </a:solidFill>
              </a:rPr>
              <a:t>项目执行计划书</a:t>
            </a:r>
            <a:r>
              <a:rPr lang="zh-CN" altLang="en-US" dirty="0"/>
              <a:t>，都是事先写好的，可以多次运行的。如果里面有个</a:t>
            </a:r>
            <a:r>
              <a:rPr lang="zh-CN" altLang="en-US" b="1" dirty="0">
                <a:solidFill>
                  <a:srgbClr val="8C68C0"/>
                </a:solidFill>
              </a:rPr>
              <a:t>指令</a:t>
            </a:r>
            <a:r>
              <a:rPr lang="zh-CN" altLang="en-US" dirty="0"/>
              <a:t>是，</a:t>
            </a:r>
            <a:r>
              <a:rPr lang="zh-CN" altLang="en-US" b="1" dirty="0">
                <a:solidFill>
                  <a:srgbClr val="8C68C0"/>
                </a:solidFill>
              </a:rPr>
              <a:t>要把用户输入的数字保存在内存中</a:t>
            </a:r>
            <a:r>
              <a:rPr lang="zh-CN" altLang="en-US" dirty="0"/>
              <a:t>，那就会有问题。</a:t>
            </a:r>
            <a:endParaRPr lang="en-US" altLang="zh-CN" dirty="0"/>
          </a:p>
          <a:p>
            <a:r>
              <a:rPr lang="zh-CN" altLang="en-US" dirty="0"/>
              <a:t>会产生什么问题呢？我举个例子你就明白了。如果我们使用那个实实在在的地址，</a:t>
            </a:r>
            <a:r>
              <a:rPr lang="en-US" altLang="zh-CN" dirty="0"/>
              <a:t>3F-10</a:t>
            </a:r>
            <a:r>
              <a:rPr lang="zh-CN" altLang="en-US" dirty="0"/>
              <a:t>，打开三个相同的程序，都执行到某一步。比方说，打开了三个计算器，用户在这三个程序的界面上分别输入了 </a:t>
            </a:r>
            <a:r>
              <a:rPr lang="en-US" altLang="zh-CN" dirty="0"/>
              <a:t>10</a:t>
            </a:r>
            <a:r>
              <a:rPr lang="zh-CN" altLang="en-US" dirty="0"/>
              <a:t>、</a:t>
            </a:r>
            <a:r>
              <a:rPr lang="en-US" altLang="zh-CN" dirty="0"/>
              <a:t>100</a:t>
            </a:r>
            <a:r>
              <a:rPr lang="zh-CN" altLang="en-US" dirty="0"/>
              <a:t>、</a:t>
            </a:r>
            <a:r>
              <a:rPr lang="en-US" altLang="zh-CN" dirty="0"/>
              <a:t>1000</a:t>
            </a:r>
            <a:r>
              <a:rPr lang="zh-CN" altLang="en-US" dirty="0"/>
              <a:t>。</a:t>
            </a:r>
            <a:r>
              <a:rPr lang="zh-CN" altLang="en-US" b="1" dirty="0">
                <a:solidFill>
                  <a:srgbClr val="8C68C0"/>
                </a:solidFill>
              </a:rPr>
              <a:t>如果内存中的这个位置只能保存一个数</a:t>
            </a:r>
            <a:r>
              <a:rPr lang="zh-CN" altLang="en-US" dirty="0"/>
              <a:t>，那应该保存哪个呢？这不就冲突了吗？</a:t>
            </a:r>
            <a:endParaRPr lang="en-US" altLang="zh-CN" dirty="0"/>
          </a:p>
          <a:p>
            <a:r>
              <a:rPr lang="zh-CN" altLang="en-US" dirty="0"/>
              <a:t>如果不用这个实实在在的地址，那应该怎么办呢？于是，我们就想出一个办法，那就是</a:t>
            </a:r>
            <a:r>
              <a:rPr lang="zh-CN" altLang="en-US" b="1" dirty="0">
                <a:solidFill>
                  <a:srgbClr val="8C68C0"/>
                </a:solidFill>
              </a:rPr>
              <a:t>封闭开发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独享内存空间的原理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06528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每个项目的物理地址对于进程不可见，</a:t>
            </a:r>
            <a:r>
              <a:rPr lang="zh-CN" altLang="en-US" b="1" dirty="0">
                <a:solidFill>
                  <a:srgbClr val="8C68C0"/>
                </a:solidFill>
              </a:rPr>
              <a:t>谁也不能直接访问这个物理地址</a:t>
            </a:r>
            <a:r>
              <a:rPr lang="zh-CN" altLang="en-US" dirty="0"/>
              <a:t>。操作系统会给进程分配一个</a:t>
            </a:r>
            <a:r>
              <a:rPr lang="zh-CN" altLang="en-US" b="1" dirty="0">
                <a:solidFill>
                  <a:srgbClr val="8C68C0"/>
                </a:solidFill>
              </a:rPr>
              <a:t>虚拟地址</a:t>
            </a:r>
            <a:r>
              <a:rPr lang="zh-CN" altLang="en-US" dirty="0"/>
              <a:t>。所有进程看到的这个地址都是一样的，里面的</a:t>
            </a:r>
            <a:r>
              <a:rPr lang="zh-CN" altLang="en-US" b="1" dirty="0">
                <a:solidFill>
                  <a:srgbClr val="8C68C0"/>
                </a:solidFill>
              </a:rPr>
              <a:t>内存都是从 </a:t>
            </a:r>
            <a:r>
              <a:rPr lang="en-US" altLang="zh-CN" b="1" dirty="0">
                <a:solidFill>
                  <a:srgbClr val="8C68C0"/>
                </a:solidFill>
              </a:rPr>
              <a:t>0 </a:t>
            </a:r>
            <a:r>
              <a:rPr lang="zh-CN" altLang="en-US" b="1" dirty="0">
                <a:solidFill>
                  <a:srgbClr val="8C68C0"/>
                </a:solidFill>
              </a:rPr>
              <a:t>开始编号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在程序里面，</a:t>
            </a:r>
            <a:r>
              <a:rPr lang="zh-CN" altLang="en-US" b="1" dirty="0">
                <a:solidFill>
                  <a:srgbClr val="8C68C0"/>
                </a:solidFill>
              </a:rPr>
              <a:t>指令写入的地址是虚拟地址</a:t>
            </a:r>
            <a:r>
              <a:rPr lang="zh-CN" altLang="en-US" dirty="0"/>
              <a:t>。例如，位置为 </a:t>
            </a:r>
            <a:r>
              <a:rPr lang="en-US" altLang="zh-CN" dirty="0"/>
              <a:t>10M </a:t>
            </a:r>
            <a:r>
              <a:rPr lang="zh-CN" altLang="en-US" dirty="0"/>
              <a:t>的内存区域，操作系统会提供一种机制，</a:t>
            </a:r>
            <a:r>
              <a:rPr lang="zh-CN" altLang="en-US" b="1" dirty="0">
                <a:solidFill>
                  <a:srgbClr val="8C68C0"/>
                </a:solidFill>
              </a:rPr>
              <a:t>将不同进程的虚拟地址和不同内存的物理地址映射起来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当程序要访问虚拟地址的时候，</a:t>
            </a:r>
            <a:r>
              <a:rPr lang="zh-CN" altLang="en-US" b="1" dirty="0">
                <a:solidFill>
                  <a:srgbClr val="8C68C0"/>
                </a:solidFill>
              </a:rPr>
              <a:t>由内核的数据结构进行转换，转换成不同的物理地址</a:t>
            </a:r>
            <a:r>
              <a:rPr lang="zh-CN" altLang="en-US" dirty="0"/>
              <a:t>，这样不同的进程运行的时候，</a:t>
            </a:r>
            <a:r>
              <a:rPr lang="zh-CN" altLang="en-US" b="1" dirty="0">
                <a:solidFill>
                  <a:srgbClr val="8C68C0"/>
                </a:solidFill>
              </a:rPr>
              <a:t>写入的是不同的物理地址，这样就不会冲突</a:t>
            </a:r>
            <a:r>
              <a:rPr lang="zh-CN" altLang="en-US" dirty="0"/>
              <a:t>了。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独享内存空间的原理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24885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通过以上的原理，我们可以看出，</a:t>
            </a:r>
            <a:r>
              <a:rPr lang="zh-CN" altLang="en-US" b="1" dirty="0">
                <a:solidFill>
                  <a:srgbClr val="8C68C0"/>
                </a:solidFill>
              </a:rPr>
              <a:t>操作系统的内存管理</a:t>
            </a:r>
            <a:r>
              <a:rPr lang="zh-CN" altLang="en-US" dirty="0"/>
              <a:t>，主要分为三个方面。</a:t>
            </a:r>
            <a:endParaRPr lang="en-US" altLang="zh-CN" dirty="0"/>
          </a:p>
          <a:p>
            <a:r>
              <a:rPr lang="zh-CN" altLang="en-US" dirty="0"/>
              <a:t>第一，物理内存的管理，相当于会议室管理员管理会议室。</a:t>
            </a:r>
            <a:endParaRPr lang="en-US" altLang="zh-CN" dirty="0"/>
          </a:p>
          <a:p>
            <a:r>
              <a:rPr lang="zh-CN" altLang="en-US" dirty="0"/>
              <a:t>第二，虚拟地址的管理，也即在项目组的视角，会议室的虚拟地址应该如何组织。</a:t>
            </a:r>
            <a:endParaRPr lang="en-US" altLang="zh-CN" dirty="0"/>
          </a:p>
          <a:p>
            <a:r>
              <a:rPr lang="zh-CN" altLang="en-US" dirty="0"/>
              <a:t>第三，</a:t>
            </a:r>
            <a:r>
              <a:rPr lang="zh-CN" altLang="en-US" b="1" dirty="0">
                <a:solidFill>
                  <a:srgbClr val="8C68C0"/>
                </a:solidFill>
              </a:rPr>
              <a:t>虚拟地址和物理地址如何映射</a:t>
            </a:r>
            <a:r>
              <a:rPr lang="zh-CN" altLang="en-US" dirty="0"/>
              <a:t>，也即会议室管理员如何管理映射表。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96416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接下来，我们都会围绕虚拟地址和物理地址展开。这两个概念有点绕，很多时候你可能会犯糊涂：这个地方，我们用的是虚拟地址呢，还是物理地址呢？所以，请你在学习这一章节的时候，时刻问自己这个问题。我们还是切换到外包公司老板的角度。现在，如果让你规划一下，到底应该怎么管理会议室，你会怎么办？是不是可以先听听项目组的意见，收集一下需求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于是，你看到了项目组的项目执行计划书是这样一个程序。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0E731C4-FE24-463F-A347-19C394FDB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8009" y="1902203"/>
            <a:ext cx="4348163" cy="3376613"/>
          </a:xfrm>
          <a:prstGeom prst="rect">
            <a:avLst/>
          </a:prstGeom>
        </p:spPr>
      </p:pic>
      <p:sp>
        <p:nvSpPr>
          <p:cNvPr id="3" name="箭头: 下弧形 2">
            <a:extLst>
              <a:ext uri="{FF2B5EF4-FFF2-40B4-BE49-F238E27FC236}">
                <a16:creationId xmlns:a16="http://schemas.microsoft.com/office/drawing/2014/main" id="{0675F35A-2903-4338-826D-7982DCC5B569}"/>
              </a:ext>
            </a:extLst>
          </p:cNvPr>
          <p:cNvSpPr/>
          <p:nvPr/>
        </p:nvSpPr>
        <p:spPr>
          <a:xfrm>
            <a:off x="5150840" y="5167618"/>
            <a:ext cx="1418850" cy="81373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008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这个程序比较简单，就是根据用户输入的整数来生成字符串，最长是 </a:t>
            </a:r>
            <a:r>
              <a:rPr lang="en-US" altLang="zh-CN" dirty="0"/>
              <a:t>128</a:t>
            </a:r>
            <a:r>
              <a:rPr lang="zh-CN" altLang="en-US" dirty="0"/>
              <a:t>。</a:t>
            </a:r>
            <a:r>
              <a:rPr lang="zh-CN" altLang="en-US" b="1" dirty="0">
                <a:solidFill>
                  <a:srgbClr val="8C68C0"/>
                </a:solidFill>
              </a:rPr>
              <a:t>由于字符串的长度不是固定的，因而不能提前知道，需要动态地分配内存</a:t>
            </a:r>
            <a:r>
              <a:rPr lang="zh-CN" altLang="en-US" dirty="0"/>
              <a:t>，使用 </a:t>
            </a:r>
            <a:r>
              <a:rPr lang="en-US" altLang="zh-CN" dirty="0"/>
              <a:t>malloc </a:t>
            </a:r>
            <a:r>
              <a:rPr lang="zh-CN" altLang="en-US" dirty="0"/>
              <a:t>函数。当然用完了需要释放内存，这就要使用 </a:t>
            </a:r>
            <a:r>
              <a:rPr lang="en-US" altLang="zh-CN" dirty="0"/>
              <a:t>free </a:t>
            </a:r>
            <a:r>
              <a:rPr lang="zh-CN" altLang="en-US" dirty="0"/>
              <a:t>函数。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EA22CC-11BD-4435-B159-B14F51CBD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1060" y="810774"/>
            <a:ext cx="6080940" cy="313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67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5118" y="1254547"/>
            <a:ext cx="5257800" cy="4912126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这就完了吗？还没有呢，别忘了 </a:t>
            </a:r>
            <a:r>
              <a:rPr lang="en-US" altLang="zh-CN" b="1" dirty="0">
                <a:solidFill>
                  <a:srgbClr val="8C68C0"/>
                </a:solidFill>
              </a:rPr>
              <a:t>malloc </a:t>
            </a:r>
            <a:r>
              <a:rPr lang="zh-CN" altLang="en-US" b="1" dirty="0">
                <a:solidFill>
                  <a:srgbClr val="8C68C0"/>
                </a:solidFill>
              </a:rPr>
              <a:t>会调用系统调用</a:t>
            </a:r>
            <a:r>
              <a:rPr lang="zh-CN" altLang="en-US" dirty="0"/>
              <a:t>，进入</a:t>
            </a:r>
            <a:r>
              <a:rPr lang="zh-CN" altLang="en-US" b="1" dirty="0">
                <a:solidFill>
                  <a:srgbClr val="8C68C0"/>
                </a:solidFill>
              </a:rPr>
              <a:t>内核</a:t>
            </a:r>
            <a:r>
              <a:rPr lang="zh-CN" altLang="en-US" dirty="0"/>
              <a:t>，所以这个程序一旦运行起来，</a:t>
            </a:r>
            <a:r>
              <a:rPr lang="zh-CN" altLang="en-US" b="1" dirty="0">
                <a:solidFill>
                  <a:srgbClr val="8C68C0"/>
                </a:solidFill>
              </a:rPr>
              <a:t>内核</a:t>
            </a:r>
            <a:r>
              <a:rPr lang="zh-CN" altLang="en-US" dirty="0"/>
              <a:t>部分还需要</a:t>
            </a:r>
            <a:r>
              <a:rPr lang="zh-CN" altLang="en-US" b="1" dirty="0">
                <a:solidFill>
                  <a:srgbClr val="8C68C0"/>
                </a:solidFill>
              </a:rPr>
              <a:t>分配内存</a:t>
            </a:r>
            <a:r>
              <a:rPr lang="zh-CN" altLang="en-US" dirty="0"/>
              <a:t>：</a:t>
            </a:r>
            <a:endParaRPr lang="en-US" alt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规划虚拟地址空间</a:t>
            </a:r>
            <a:endParaRPr lang="zh-cn" altLang="en-US" dirty="0"/>
          </a:p>
        </p:txBody>
      </p:sp>
      <p:sp>
        <p:nvSpPr>
          <p:cNvPr id="6" name="内容占位符 17">
            <a:extLst>
              <a:ext uri="{FF2B5EF4-FFF2-40B4-BE49-F238E27FC236}">
                <a16:creationId xmlns:a16="http://schemas.microsoft.com/office/drawing/2014/main" id="{E8585482-A0DB-4493-8DC6-1C832617FDBA}"/>
              </a:ext>
            </a:extLst>
          </p:cNvPr>
          <p:cNvSpPr txBox="1">
            <a:spLocks/>
          </p:cNvSpPr>
          <p:nvPr/>
        </p:nvSpPr>
        <p:spPr>
          <a:xfrm>
            <a:off x="6569690" y="1405548"/>
            <a:ext cx="5257800" cy="4912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5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1400" kern="1200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D54286B-AC8B-4D12-B0BE-DACB66CD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34481"/>
            <a:ext cx="6103270" cy="335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94502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{414FEC84-F420-4F08-85E8-25B4BA983074}tf11176810</Template>
  <TotalTime>0</TotalTime>
  <Words>2264</Words>
  <Application>Microsoft Office PowerPoint</Application>
  <PresentationFormat>宽屏</PresentationFormat>
  <Paragraphs>115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Meiryo UI</vt:lpstr>
      <vt:lpstr>Microsoft YaHei UI</vt:lpstr>
      <vt:lpstr>Arial</vt:lpstr>
      <vt:lpstr>Calibri</vt:lpstr>
      <vt:lpstr>创意性渐变 </vt:lpstr>
      <vt:lpstr>20 | 内存管理（上）</vt:lpstr>
      <vt:lpstr>前言</vt:lpstr>
      <vt:lpstr>独享内存空间的原理</vt:lpstr>
      <vt:lpstr>独享内存空间的原理</vt:lpstr>
      <vt:lpstr>独享内存空间的原理</vt:lpstr>
      <vt:lpstr>规划虚拟地址空间</vt:lpstr>
      <vt:lpstr>规划虚拟地址空间</vt:lpstr>
      <vt:lpstr>规划虚拟地址空间</vt:lpstr>
      <vt:lpstr>规划虚拟地址空间</vt:lpstr>
      <vt:lpstr>规划虚拟地址空间</vt:lpstr>
      <vt:lpstr>规划虚拟地址空间</vt:lpstr>
      <vt:lpstr>规划虚拟地址空间</vt:lpstr>
      <vt:lpstr>规划虚拟地址空间</vt:lpstr>
      <vt:lpstr>规划虚拟地址空间</vt:lpstr>
      <vt:lpstr>规划虚拟地址空间</vt:lpstr>
      <vt:lpstr>规划虚拟地址空间</vt:lpstr>
      <vt:lpstr>规划虚拟地址空间</vt:lpstr>
      <vt:lpstr>规划虚拟地址空间</vt:lpstr>
      <vt:lpstr>总结时刻</vt:lpstr>
      <vt:lpstr>总结时刻</vt:lpstr>
      <vt:lpstr>标题幻灯片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2020-06-22T07:17:42Z</dcterms:created>
  <dcterms:modified xsi:type="dcterms:W3CDTF">2020-06-25T13:35:20Z</dcterms:modified>
</cp:coreProperties>
</file>